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3" r:id="rId4"/>
    <p:sldId id="261" r:id="rId5"/>
    <p:sldId id="262" r:id="rId6"/>
    <p:sldId id="266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0F47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4E0753-37EE-4BBB-928D-D6BAA79E9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7620" y="1122363"/>
            <a:ext cx="9613561" cy="238760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582A9E9-E28D-4C3C-8DC0-E084E8850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620" y="3602038"/>
            <a:ext cx="9613561" cy="1655762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365F76-FAEC-4C62-B279-AA0964AD40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31182" y="165894"/>
            <a:ext cx="1847864" cy="1214447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E8C560E4-07CC-4873-82F4-6C37ECF7B454}"/>
              </a:ext>
            </a:extLst>
          </p:cNvPr>
          <p:cNvGrpSpPr/>
          <p:nvPr userDrawn="1"/>
        </p:nvGrpSpPr>
        <p:grpSpPr>
          <a:xfrm>
            <a:off x="142874" y="6357940"/>
            <a:ext cx="11936172" cy="409992"/>
            <a:chOff x="142874" y="6357940"/>
            <a:chExt cx="11936172" cy="40999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AC463B8-5E00-4691-B526-A3D34A981E3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42874" y="6357940"/>
              <a:ext cx="11914740" cy="0"/>
            </a:xfrm>
            <a:prstGeom prst="line">
              <a:avLst/>
            </a:prstGeom>
            <a:ln w="0">
              <a:solidFill>
                <a:schemeClr val="accent6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490118E-70C3-417D-9CC7-E180256BE3BB}"/>
                </a:ext>
              </a:extLst>
            </p:cNvPr>
            <p:cNvSpPr txBox="1"/>
            <p:nvPr userDrawn="1"/>
          </p:nvSpPr>
          <p:spPr>
            <a:xfrm>
              <a:off x="9158288" y="6429378"/>
              <a:ext cx="29207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dirty="0">
                  <a:solidFill>
                    <a:schemeClr val="accent6"/>
                  </a:solidFill>
                </a:rPr>
                <a:t>www.southglos.gov.uk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A61AFE-5C69-43E3-ABFA-3690ABD137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South Gloucestershire Council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50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ED695-AC8A-4FEF-877F-47B1DB512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9DA70-0A1D-49C9-BC99-7BFCB39B3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50AAEA-2D4B-4150-8650-49640C6FF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4D0C6-5F9C-4EEF-910C-3720F74A7C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South Gloucestershire Council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122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2FC13-8D4B-4961-B6D9-3545E2E6D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C8FC08-048D-4E3B-B8B8-8620CD28B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AC835E-D146-44AC-A83F-8831E9410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A5698-6200-47AC-AEDC-40CE685498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South Gloucestershire Council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02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rgbClr val="0F47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CA7DE9-FA3E-4111-8AF3-72EC48927B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31182" y="165894"/>
            <a:ext cx="1847864" cy="1214447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A5E7852-B77B-4A87-B5D0-80E4E02C43B3}"/>
              </a:ext>
            </a:extLst>
          </p:cNvPr>
          <p:cNvGrpSpPr/>
          <p:nvPr userDrawn="1"/>
        </p:nvGrpSpPr>
        <p:grpSpPr>
          <a:xfrm>
            <a:off x="142874" y="6357940"/>
            <a:ext cx="11936172" cy="409992"/>
            <a:chOff x="142874" y="6357940"/>
            <a:chExt cx="11936172" cy="40999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95B867B-9604-488F-B368-CB41AE366C6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42874" y="6357940"/>
              <a:ext cx="11914740" cy="0"/>
            </a:xfrm>
            <a:prstGeom prst="line">
              <a:avLst/>
            </a:prstGeom>
            <a:ln w="0">
              <a:solidFill>
                <a:schemeClr val="accent6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A7B6C85-736E-4CEE-ADAA-A904393D4776}"/>
                </a:ext>
              </a:extLst>
            </p:cNvPr>
            <p:cNvSpPr txBox="1"/>
            <p:nvPr userDrawn="1"/>
          </p:nvSpPr>
          <p:spPr>
            <a:xfrm>
              <a:off x="9158288" y="6429378"/>
              <a:ext cx="29207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dirty="0">
                  <a:solidFill>
                    <a:schemeClr val="accent6"/>
                  </a:solidFill>
                </a:rPr>
                <a:t>www.southglos.gov.uk</a:t>
              </a:r>
            </a:p>
          </p:txBody>
        </p:sp>
      </p:grp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D73125-57DA-4915-A5AB-CCB948182D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South Gloucestershire Council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1F2B269-4423-4E96-A844-49940B51E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3128211"/>
            <a:ext cx="9467182" cy="1434264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BE22DED-2BE3-44D4-AD63-78B6BE8C3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467182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89110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330F4-321E-42E3-BAD5-6A8F3DEE1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0176"/>
            <a:ext cx="9180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1ACF7-9630-422A-AFAB-8FB3BEEC9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B1EB84-21A0-4345-8739-7AC64C6398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South Gloucestershire Council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500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92D81-C01F-44A2-9ADD-6E41A96B9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able Placeholder 6">
            <a:extLst>
              <a:ext uri="{FF2B5EF4-FFF2-40B4-BE49-F238E27FC236}">
                <a16:creationId xmlns:a16="http://schemas.microsoft.com/office/drawing/2014/main" id="{D0E302AD-9E5B-4F1A-857B-D4C16D220ED5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52485" y="1825625"/>
            <a:ext cx="10515600" cy="4351338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A892EF-6089-4022-AEF2-96FFC0AF1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South Gloucestershire Council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08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CF94B-2F9B-4BEE-89E8-968FCEE3E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3F233-28A0-4F48-87B2-49F813F01C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94A3D5-D0A9-432E-89CB-F7A16EC0D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81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C1FAC-A21C-4E32-8A41-15926B04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677E-31B7-408A-B0D2-073DC9041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384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32B537-7469-4A91-82E6-3835E9B8D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72428" y="1825625"/>
            <a:ext cx="3384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E4E1C56-E578-41E7-AEC1-3346EE14565F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405314" y="1825625"/>
            <a:ext cx="3384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E4F2C-5215-40F1-B9BF-D3C8CE84AF3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South Gloucestershire Council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12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38349-8A5F-4EBC-AD71-60A658357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180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E2590-FAF0-4952-AE26-D0D23DF80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85A50F-2B15-42EC-B86C-6D1A8BAE6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1347E7-D5A5-46BB-ADB1-D7FD6D8AC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009949-84F9-4D59-B22A-32328636F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3CBA0DC-CFC9-4FD2-A832-EA6B5631A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South Gloucestershire Council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25393-40B1-4770-AAE8-361191750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72D621-2647-42C1-92C7-61FB80463E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South Gloucestershire Council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0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2CFD50-5213-4274-9279-0886F29C83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South Gloucestershire Council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73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1E2385-8338-40BF-9BD8-C3E154565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8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C6792-BF62-4130-8EB6-8D93F8C61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3257E1-808B-459D-9A04-24C97CCADE9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266359" y="267217"/>
            <a:ext cx="1728000" cy="1011513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D8D0F881-286E-4120-A451-109791ED0039}"/>
              </a:ext>
            </a:extLst>
          </p:cNvPr>
          <p:cNvGrpSpPr/>
          <p:nvPr userDrawn="1"/>
        </p:nvGrpSpPr>
        <p:grpSpPr>
          <a:xfrm>
            <a:off x="142874" y="6357940"/>
            <a:ext cx="11936172" cy="409992"/>
            <a:chOff x="142874" y="6357940"/>
            <a:chExt cx="11936172" cy="409992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99441D2-9C6D-4F9A-BA32-1051784D388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42874" y="6357940"/>
              <a:ext cx="11914740" cy="0"/>
            </a:xfrm>
            <a:prstGeom prst="line">
              <a:avLst/>
            </a:prstGeom>
            <a:noFill/>
            <a:ln w="0">
              <a:solidFill>
                <a:srgbClr val="A3A3A3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9156124-4E90-4074-B3F8-A465DC76FCFD}"/>
                </a:ext>
              </a:extLst>
            </p:cNvPr>
            <p:cNvSpPr txBox="1"/>
            <p:nvPr userDrawn="1"/>
          </p:nvSpPr>
          <p:spPr>
            <a:xfrm>
              <a:off x="9158288" y="6429378"/>
              <a:ext cx="292075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dirty="0">
                  <a:solidFill>
                    <a:srgbClr val="A3A3A3"/>
                  </a:solidFill>
                </a:rPr>
                <a:t>www.southglos.gov.uk</a:t>
              </a:r>
            </a:p>
          </p:txBody>
        </p:sp>
      </p:grp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75D70A76-ED7D-4FDB-B829-512A154EF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2874" y="6429378"/>
            <a:ext cx="4114800" cy="3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A3A3A3"/>
                </a:solidFill>
              </a:defRPr>
            </a:lvl1pPr>
          </a:lstStyle>
          <a:p>
            <a:r>
              <a:rPr lang="en-GB"/>
              <a:t>South Gloucestershire Council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912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uthglos.gov.uk/librarysavings-consultation" TargetMode="External"/><Relationship Id="rId2" Type="http://schemas.openxmlformats.org/officeDocument/2006/relationships/hyperlink" Target="https://librarysavings.commonplace.i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089E-D32E-4C4E-B410-1C0C19E4A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579" y="-565151"/>
            <a:ext cx="9613561" cy="2387600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The Council needs to make savings</a:t>
            </a:r>
            <a:br>
              <a:rPr lang="en-GB" dirty="0"/>
            </a:br>
            <a:endParaRPr lang="en-GB" sz="3200" i="1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26C13-C187-4D8A-944B-152C98EEE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381" y="1735176"/>
            <a:ext cx="9613561" cy="3613211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the council faces severe financial pressures and m</a:t>
            </a:r>
            <a:r>
              <a:rPr lang="en-GB" dirty="0">
                <a:solidFill>
                  <a:schemeClr val="tx1"/>
                </a:solidFill>
                <a:effectLst/>
              </a:rPr>
              <a:t>ust look at opportunities to reduce what they spend to minimise council tax increases</a:t>
            </a:r>
          </a:p>
          <a:p>
            <a:endParaRPr lang="en-GB" dirty="0">
              <a:solidFill>
                <a:schemeClr val="tx1"/>
              </a:solidFill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ea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ncluded in the consultation on the council's budget in October 2022 was a proposal to reduce the annual budget for our library service by £473,000</a:t>
            </a:r>
            <a:r>
              <a:rPr lang="en-GB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400" dirty="0"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F7EFA-5DA7-4E3A-A37C-A2B9839FC3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South Gloucestershire Council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CC0F7-E120-E4AC-B113-6B6E43C1857F}"/>
              </a:ext>
            </a:extLst>
          </p:cNvPr>
          <p:cNvSpPr txBox="1"/>
          <p:nvPr/>
        </p:nvSpPr>
        <p:spPr>
          <a:xfrm>
            <a:off x="977381" y="5348387"/>
            <a:ext cx="113390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space where people, communities and ideas grow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217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089E-D32E-4C4E-B410-1C0C19E4A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579" y="-565151"/>
            <a:ext cx="9613561" cy="2387600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Public Consultation </a:t>
            </a:r>
            <a:br>
              <a:rPr lang="en-GB" dirty="0"/>
            </a:br>
            <a:endParaRPr lang="en-GB" sz="3200" i="1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26C13-C187-4D8A-944B-152C98EEE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381" y="1716844"/>
            <a:ext cx="9613561" cy="3923930"/>
          </a:xfrm>
        </p:spPr>
        <p:txBody>
          <a:bodyPr>
            <a:no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Public Consultation has been launched on these savings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It will be live until January 10</a:t>
            </a:r>
            <a:r>
              <a:rPr lang="en-GB" kern="100" baseline="30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2024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 want to engage with our users, non-users and our communities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We want to find out from you what you want from your library service</a:t>
            </a:r>
            <a:endParaRPr lang="en-GB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chemeClr val="tx1"/>
              </a:solidFill>
              <a:effectLst/>
            </a:endParaRPr>
          </a:p>
          <a:p>
            <a:r>
              <a:rPr lang="en-GB" sz="1600" dirty="0">
                <a:solidFill>
                  <a:schemeClr val="tx1"/>
                </a:solidFill>
                <a:effectLst/>
              </a:rPr>
              <a:t> </a:t>
            </a:r>
            <a:endParaRPr lang="en-GB" sz="16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F7EFA-5DA7-4E3A-A37C-A2B9839FC3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South Gloucestershire Council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CC0F7-E120-E4AC-B113-6B6E43C1857F}"/>
              </a:ext>
            </a:extLst>
          </p:cNvPr>
          <p:cNvSpPr txBox="1"/>
          <p:nvPr/>
        </p:nvSpPr>
        <p:spPr>
          <a:xfrm>
            <a:off x="977381" y="5348387"/>
            <a:ext cx="113390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space where people, communities and ideas grow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1467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089E-D32E-4C4E-B410-1C0C19E4A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579" y="-565151"/>
            <a:ext cx="9613561" cy="2096239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Key Outcomes from your library service</a:t>
            </a:r>
            <a:endParaRPr lang="en-GB" sz="3200" i="1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26C13-C187-4D8A-944B-152C98EEE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381" y="1783336"/>
            <a:ext cx="9613561" cy="3964189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• Literate individuals</a:t>
            </a:r>
          </a:p>
          <a:p>
            <a:r>
              <a:rPr lang="en-GB" dirty="0">
                <a:solidFill>
                  <a:schemeClr val="tx1"/>
                </a:solidFill>
              </a:rPr>
              <a:t>• Community cohesion </a:t>
            </a:r>
          </a:p>
          <a:p>
            <a:r>
              <a:rPr lang="en-GB" dirty="0">
                <a:solidFill>
                  <a:schemeClr val="tx1"/>
                </a:solidFill>
              </a:rPr>
              <a:t>• Skilled citizens </a:t>
            </a:r>
          </a:p>
          <a:p>
            <a:r>
              <a:rPr lang="en-GB" dirty="0">
                <a:solidFill>
                  <a:schemeClr val="tx1"/>
                </a:solidFill>
              </a:rPr>
              <a:t>• Engaged children and young people </a:t>
            </a:r>
          </a:p>
          <a:p>
            <a:r>
              <a:rPr lang="en-GB" dirty="0">
                <a:solidFill>
                  <a:schemeClr val="tx1"/>
                </a:solidFill>
              </a:rPr>
              <a:t>• Digitally fluent residents </a:t>
            </a:r>
          </a:p>
          <a:p>
            <a:r>
              <a:rPr lang="en-GB" dirty="0">
                <a:solidFill>
                  <a:schemeClr val="tx1"/>
                </a:solidFill>
              </a:rPr>
              <a:t>• Improved access to information </a:t>
            </a:r>
          </a:p>
          <a:p>
            <a:r>
              <a:rPr lang="en-GB" dirty="0">
                <a:solidFill>
                  <a:schemeClr val="tx1"/>
                </a:solidFill>
              </a:rPr>
              <a:t>• Health and well-being of the community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F7EFA-5DA7-4E3A-A37C-A2B9839FC3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South Gloucestershire Council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CC0F7-E120-E4AC-B113-6B6E43C1857F}"/>
              </a:ext>
            </a:extLst>
          </p:cNvPr>
          <p:cNvSpPr txBox="1"/>
          <p:nvPr/>
        </p:nvSpPr>
        <p:spPr>
          <a:xfrm>
            <a:off x="977381" y="5348387"/>
            <a:ext cx="113390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space where people, communities and ideas grow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5428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089E-D32E-4C4E-B410-1C0C19E4A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579" y="-565151"/>
            <a:ext cx="9613561" cy="1891384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How we do it</a:t>
            </a:r>
            <a:endParaRPr lang="en-GB" sz="3200" i="1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26C13-C187-4D8A-944B-152C98EEE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381" y="1822449"/>
            <a:ext cx="9613561" cy="3844031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We support and encourage reading and literacy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We ensure people can access and make full use of digital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We provide neutral and safe community venues offering an exciting experience through a vibrant activity programme and range of services delivered through a trained workforce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We provide access to trusted sources of information and guidance on how people can access information both at a local and national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 We support the health and well-being of individuals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We enable people to have a lifetime of lifelong learning.</a:t>
            </a:r>
            <a:endParaRPr lang="en-GB" sz="2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F7EFA-5DA7-4E3A-A37C-A2B9839FC3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South Gloucestershire Council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CC0F7-E120-E4AC-B113-6B6E43C1857F}"/>
              </a:ext>
            </a:extLst>
          </p:cNvPr>
          <p:cNvSpPr txBox="1"/>
          <p:nvPr/>
        </p:nvSpPr>
        <p:spPr>
          <a:xfrm>
            <a:off x="977381" y="5348387"/>
            <a:ext cx="113390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space where people, communities and ideas grow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2319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089E-D32E-4C4E-B410-1C0C19E4A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579" y="-565151"/>
            <a:ext cx="9613561" cy="2387600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The proposals</a:t>
            </a:r>
            <a:br>
              <a:rPr lang="en-GB" dirty="0"/>
            </a:br>
            <a:endParaRPr lang="en-GB" sz="3200" i="1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26C13-C187-4D8A-944B-152C98EEE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1861" y="1847629"/>
            <a:ext cx="9613561" cy="3672828"/>
          </a:xfrm>
        </p:spPr>
        <p:txBody>
          <a:bodyPr>
            <a:noAutofit/>
          </a:bodyPr>
          <a:lstStyle/>
          <a:p>
            <a:r>
              <a:rPr lang="en-GB" sz="1400" dirty="0">
                <a:solidFill>
                  <a:schemeClr val="tx1"/>
                </a:solidFill>
              </a:rPr>
              <a:t>• </a:t>
            </a:r>
            <a:r>
              <a:rPr lang="en-GB" sz="2000" dirty="0">
                <a:solidFill>
                  <a:schemeClr val="tx1"/>
                </a:solidFill>
              </a:rPr>
              <a:t>Reducing the annual budget for books and other materials by 25%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• Restructure to reduce management costs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• A reduction in staffed library opening hours across South Gloucestershire from 351     to 285, a reduction of 19%. 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This would be made up of: </a:t>
            </a:r>
          </a:p>
          <a:p>
            <a:r>
              <a:rPr lang="en-GB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F7EFA-5DA7-4E3A-A37C-A2B9839FC3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South Gloucestershire Council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CC0F7-E120-E4AC-B113-6B6E43C1857F}"/>
              </a:ext>
            </a:extLst>
          </p:cNvPr>
          <p:cNvSpPr txBox="1"/>
          <p:nvPr/>
        </p:nvSpPr>
        <p:spPr>
          <a:xfrm>
            <a:off x="977381" y="5348387"/>
            <a:ext cx="113390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space where people, communities and ideas grow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0190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089E-D32E-4C4E-B410-1C0C19E4A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579" y="-565151"/>
            <a:ext cx="9613561" cy="2387600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The proposals</a:t>
            </a:r>
            <a:br>
              <a:rPr lang="en-GB" dirty="0"/>
            </a:br>
            <a:endParaRPr lang="en-GB" sz="3200" i="1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26C13-C187-4D8A-944B-152C98EEE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1861" y="1847629"/>
            <a:ext cx="9613561" cy="367282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Removing staffed access over lunch time in eight of the 12 libraries: Cadbury Heath, Downend, Filton, Hanham, Kingswood, Patchway, Staple Hill, Winterbourne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 Staffed access beginning at 10.00am and ending at 5.00pm across all libraries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 A one-day reduction in staffed access at three libraries - Cadbury Heath, Patchway and Winterbourne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A half day reduction in staffed access at five libraries – Downend, Filton, Hanham, Kingswood and Staple Hill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All libraries open for three hours on a Saturday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Open Access would be available during the reduced staffed hours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F7EFA-5DA7-4E3A-A37C-A2B9839FC3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South Gloucestershire Council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CC0F7-E120-E4AC-B113-6B6E43C1857F}"/>
              </a:ext>
            </a:extLst>
          </p:cNvPr>
          <p:cNvSpPr txBox="1"/>
          <p:nvPr/>
        </p:nvSpPr>
        <p:spPr>
          <a:xfrm>
            <a:off x="977381" y="5348387"/>
            <a:ext cx="113390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space where people, communities and ideas grow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6458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089E-D32E-4C4E-B410-1C0C19E4A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579" y="-565151"/>
            <a:ext cx="9613561" cy="2387600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The Link</a:t>
            </a:r>
            <a:br>
              <a:rPr lang="en-GB" dirty="0"/>
            </a:br>
            <a:endParaRPr lang="en-GB" sz="3200" i="1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26C13-C187-4D8A-944B-152C98EEE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381" y="1592586"/>
            <a:ext cx="10034066" cy="3672828"/>
          </a:xfrm>
        </p:spPr>
        <p:txBody>
          <a:bodyPr>
            <a:noAutofit/>
          </a:bodyPr>
          <a:lstStyle/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pPr algn="ctr"/>
            <a:r>
              <a:rPr lang="en-GB" sz="28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Have Your Say Today - Library Savings – Commonplace</a:t>
            </a:r>
            <a:endParaRPr lang="en-GB" sz="2800" dirty="0">
              <a:solidFill>
                <a:schemeClr val="tx1"/>
              </a:solidFill>
            </a:endParaRPr>
          </a:p>
          <a:p>
            <a:pPr algn="ctr"/>
            <a:endParaRPr lang="en-GB" sz="2800" dirty="0">
              <a:solidFill>
                <a:schemeClr val="tx1"/>
              </a:solidFill>
            </a:endParaRPr>
          </a:p>
          <a:p>
            <a:pPr algn="ctr"/>
            <a:r>
              <a:rPr lang="en-GB" sz="2800" b="1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www.southglos.gov.uk/librarysavings-consultation</a:t>
            </a:r>
            <a:r>
              <a:rPr lang="en-GB" sz="2800" b="1" u="sng" dirty="0">
                <a:solidFill>
                  <a:schemeClr val="tx1"/>
                </a:solidFill>
              </a:rPr>
              <a:t> 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F7EFA-5DA7-4E3A-A37C-A2B9839FC3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South Gloucestershire Council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CC0F7-E120-E4AC-B113-6B6E43C1857F}"/>
              </a:ext>
            </a:extLst>
          </p:cNvPr>
          <p:cNvSpPr txBox="1"/>
          <p:nvPr/>
        </p:nvSpPr>
        <p:spPr>
          <a:xfrm>
            <a:off x="977381" y="5348387"/>
            <a:ext cx="113390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space where people, communities and ideas grow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3558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089E-D32E-4C4E-B410-1C0C19E4A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579" y="-565151"/>
            <a:ext cx="9613561" cy="2387600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br>
              <a:rPr lang="en-GB" dirty="0"/>
            </a:br>
            <a:endParaRPr lang="en-GB" sz="3200" i="1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26C13-C187-4D8A-944B-152C98EEE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1861" y="1847629"/>
            <a:ext cx="9613561" cy="3672828"/>
          </a:xfrm>
        </p:spPr>
        <p:txBody>
          <a:bodyPr>
            <a:noAutofit/>
          </a:bodyPr>
          <a:lstStyle/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pPr algn="ctr"/>
            <a:r>
              <a:rPr lang="en-GB" sz="3600" b="1" dirty="0">
                <a:solidFill>
                  <a:schemeClr val="tx1"/>
                </a:solidFill>
              </a:rPr>
              <a:t>ANY QUESTIONS, THOUGHTS?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F7EFA-5DA7-4E3A-A37C-A2B9839FC3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CCCC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South Gloucestershire Council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CCCC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CC0F7-E120-E4AC-B113-6B6E43C1857F}"/>
              </a:ext>
            </a:extLst>
          </p:cNvPr>
          <p:cNvSpPr txBox="1"/>
          <p:nvPr/>
        </p:nvSpPr>
        <p:spPr>
          <a:xfrm>
            <a:off x="977381" y="5348387"/>
            <a:ext cx="113390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space where people, communities and ideas grow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7534385"/>
      </p:ext>
    </p:extLst>
  </p:cSld>
  <p:clrMapOvr>
    <a:masterClrMapping/>
  </p:clrMapOvr>
</p:sld>
</file>

<file path=ppt/theme/theme1.xml><?xml version="1.0" encoding="utf-8"?>
<a:theme xmlns:a="http://schemas.openxmlformats.org/drawingml/2006/main" name="SGC white">
  <a:themeElements>
    <a:clrScheme name="SGC">
      <a:dk1>
        <a:srgbClr val="0F4C81"/>
      </a:dk1>
      <a:lt1>
        <a:sysClr val="window" lastClr="FFFFFF"/>
      </a:lt1>
      <a:dk2>
        <a:srgbClr val="0F4C81"/>
      </a:dk2>
      <a:lt2>
        <a:srgbClr val="E7E6E6"/>
      </a:lt2>
      <a:accent1>
        <a:srgbClr val="396631"/>
      </a:accent1>
      <a:accent2>
        <a:srgbClr val="00709E"/>
      </a:accent2>
      <a:accent3>
        <a:srgbClr val="FFBF47"/>
      </a:accent3>
      <a:accent4>
        <a:srgbClr val="AD005B"/>
      </a:accent4>
      <a:accent5>
        <a:srgbClr val="008272"/>
      </a:accent5>
      <a:accent6>
        <a:srgbClr val="CCCCCC"/>
      </a:accent6>
      <a:hlink>
        <a:srgbClr val="00709E"/>
      </a:hlink>
      <a:folHlink>
        <a:srgbClr val="00709E"/>
      </a:folHlink>
    </a:clrScheme>
    <a:fontScheme name="SG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GC-presentation  -  Read-Only" id="{BDFB504E-2A6E-4E3C-90E5-103B79CCE42B}" vid="{5022E9D8-48DF-4A1F-9E14-95C7997EAC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507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SGC white</vt:lpstr>
      <vt:lpstr>The Council needs to make savings </vt:lpstr>
      <vt:lpstr>Public Consultation  </vt:lpstr>
      <vt:lpstr>Key Outcomes from your library service</vt:lpstr>
      <vt:lpstr>How we do it</vt:lpstr>
      <vt:lpstr>The proposals </vt:lpstr>
      <vt:lpstr>The proposals </vt:lpstr>
      <vt:lpstr>The Link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need for savings within our library services</dc:title>
  <dc:creator>Patsy To</dc:creator>
  <cp:lastModifiedBy>Anne Wright</cp:lastModifiedBy>
  <cp:revision>11</cp:revision>
  <dcterms:created xsi:type="dcterms:W3CDTF">2023-10-03T14:51:25Z</dcterms:created>
  <dcterms:modified xsi:type="dcterms:W3CDTF">2023-11-01T17:00:45Z</dcterms:modified>
</cp:coreProperties>
</file>